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308" r:id="rId5"/>
    <p:sldId id="304" r:id="rId6"/>
    <p:sldId id="309" r:id="rId7"/>
    <p:sldId id="310" r:id="rId8"/>
    <p:sldId id="305" r:id="rId9"/>
    <p:sldId id="306" r:id="rId10"/>
    <p:sldId id="307"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kie Sewell" initials="FS" lastIdx="3" clrIdx="0">
    <p:extLst>
      <p:ext uri="{19B8F6BF-5375-455C-9EA6-DF929625EA0E}">
        <p15:presenceInfo xmlns:p15="http://schemas.microsoft.com/office/powerpoint/2012/main" userId="S-1-5-21-299269807-730475441-538272213-16957" providerId="AD"/>
      </p:ext>
    </p:extLst>
  </p:cmAuthor>
  <p:cmAuthor id="2" name="Harriet Bell" initials="HB" lastIdx="2" clrIdx="1">
    <p:extLst>
      <p:ext uri="{19B8F6BF-5375-455C-9EA6-DF929625EA0E}">
        <p15:presenceInfo xmlns:p15="http://schemas.microsoft.com/office/powerpoint/2012/main" userId="S-1-5-21-299269807-730475441-538272213-153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5C5C"/>
    <a:srgbClr val="FFFFFF"/>
    <a:srgbClr val="00CC00"/>
    <a:srgbClr val="F8A808"/>
    <a:srgbClr val="008000"/>
    <a:srgbClr val="0070C0"/>
    <a:srgbClr val="0A023C"/>
    <a:srgbClr val="007178"/>
    <a:srgbClr val="19049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72C435-8C15-CD94-EE45-24E3A6DFC23F}" v="1" dt="2021-09-22T16:25:11.1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61" autoAdjust="0"/>
    <p:restoredTop sz="96374" autoAdjust="0"/>
  </p:normalViewPr>
  <p:slideViewPr>
    <p:cSldViewPr snapToGrid="0" snapToObjects="1">
      <p:cViewPr varScale="1">
        <p:scale>
          <a:sx n="110" d="100"/>
          <a:sy n="110" d="100"/>
        </p:scale>
        <p:origin x="624" y="108"/>
      </p:cViewPr>
      <p:guideLst>
        <p:guide orient="horz" pos="2160"/>
        <p:guide pos="3840"/>
      </p:guideLst>
    </p:cSldViewPr>
  </p:slideViewPr>
  <p:notesTextViewPr>
    <p:cViewPr>
      <p:scale>
        <a:sx n="3" d="2"/>
        <a:sy n="3" d="2"/>
      </p:scale>
      <p:origin x="0" y="0"/>
    </p:cViewPr>
  </p:notesTextViewPr>
  <p:sorterViewPr>
    <p:cViewPr varScale="1">
      <p:scale>
        <a:sx n="100" d="100"/>
        <a:sy n="100" d="100"/>
      </p:scale>
      <p:origin x="0" y="-1332"/>
    </p:cViewPr>
  </p:sorterViewPr>
  <p:notesViewPr>
    <p:cSldViewPr snapToGrid="0" snapToObjects="1">
      <p:cViewPr varScale="1">
        <p:scale>
          <a:sx n="60" d="100"/>
          <a:sy n="60" d="100"/>
        </p:scale>
        <p:origin x="327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CACD31-563E-41DA-94D2-13E672994581}"/>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B37EAFA5-0709-4133-A24B-38A22C4A834B}"/>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E0FB9AC-4E4F-46CA-BAF9-AE939A34ED7C}" type="datetimeFigureOut">
              <a:rPr lang="en-GB" smtClean="0"/>
              <a:pPr/>
              <a:t>11/01/2022</a:t>
            </a:fld>
            <a:endParaRPr lang="en-GB"/>
          </a:p>
        </p:txBody>
      </p:sp>
      <p:sp>
        <p:nvSpPr>
          <p:cNvPr id="4" name="Footer Placeholder 3">
            <a:extLst>
              <a:ext uri="{FF2B5EF4-FFF2-40B4-BE49-F238E27FC236}">
                <a16:creationId xmlns:a16="http://schemas.microsoft.com/office/drawing/2014/main" id="{6F795475-DD87-46CB-9423-EF141EB43D14}"/>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646EF91-BB4B-4EA1-A582-22BC8E1581E2}"/>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7C8EE618-3AD9-4988-80EF-906F513DCD33}" type="slidenum">
              <a:rPr lang="en-GB" smtClean="0"/>
              <a:pPr/>
              <a:t>‹#›</a:t>
            </a:fld>
            <a:endParaRPr lang="en-GB"/>
          </a:p>
        </p:txBody>
      </p:sp>
    </p:spTree>
    <p:extLst>
      <p:ext uri="{BB962C8B-B14F-4D97-AF65-F5344CB8AC3E}">
        <p14:creationId xmlns:p14="http://schemas.microsoft.com/office/powerpoint/2010/main" val="9169370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F5A1A9B-F579-4FFB-9EB7-BA2FA8F18659}" type="datetimeFigureOut">
              <a:rPr lang="en-GB" smtClean="0"/>
              <a:pPr/>
              <a:t>11/01/2022</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E5AFF61-3EC2-45E6-BF29-7CEB43CB72A9}" type="slidenum">
              <a:rPr lang="en-GB" smtClean="0"/>
              <a:pPr/>
              <a:t>‹#›</a:t>
            </a:fld>
            <a:endParaRPr lang="en-GB"/>
          </a:p>
        </p:txBody>
      </p:sp>
    </p:spTree>
    <p:extLst>
      <p:ext uri="{BB962C8B-B14F-4D97-AF65-F5344CB8AC3E}">
        <p14:creationId xmlns:p14="http://schemas.microsoft.com/office/powerpoint/2010/main" val="2077477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7B5D5-C3F1-F148-AF54-E563071BE7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99FCC0-B3B1-1E4E-B6FA-110D0F989827}"/>
              </a:ext>
            </a:extLst>
          </p:cNvPr>
          <p:cNvSpPr>
            <a:spLocks noGrp="1"/>
          </p:cNvSpPr>
          <p:nvPr>
            <p:ph idx="1"/>
          </p:nvPr>
        </p:nvSpPr>
        <p:spPr/>
        <p:txBody>
          <a:bodyPr/>
          <a:lstStyle>
            <a:lvl1pPr>
              <a:defRPr b="0">
                <a:latin typeface="Museo"/>
                <a:ea typeface="Verdana" panose="020B0604030504040204" pitchFamily="34" charset="0"/>
                <a:cs typeface="Verdana" panose="020B0604030504040204" pitchFamily="34" charset="0"/>
              </a:defRPr>
            </a:lvl1pPr>
            <a:lvl2pPr>
              <a:defRPr>
                <a:latin typeface="Museo"/>
                <a:ea typeface="Verdana" panose="020B0604030504040204" pitchFamily="34" charset="0"/>
                <a:cs typeface="Verdana" panose="020B0604030504040204" pitchFamily="34" charset="0"/>
              </a:defRPr>
            </a:lvl2pPr>
            <a:lvl3pPr>
              <a:defRPr>
                <a:latin typeface="Museo"/>
                <a:ea typeface="Verdana" panose="020B0604030504040204" pitchFamily="34" charset="0"/>
                <a:cs typeface="Verdana" panose="020B0604030504040204" pitchFamily="34" charset="0"/>
              </a:defRPr>
            </a:lvl3pPr>
            <a:lvl4pPr>
              <a:defRPr>
                <a:latin typeface="Museo"/>
                <a:ea typeface="Verdana" panose="020B0604030504040204" pitchFamily="34" charset="0"/>
                <a:cs typeface="Verdana" panose="020B0604030504040204" pitchFamily="34" charset="0"/>
              </a:defRPr>
            </a:lvl4pPr>
            <a:lvl5pPr>
              <a:defRPr>
                <a:latin typeface="Museo"/>
                <a:ea typeface="Verdana" panose="020B0604030504040204" pitchFamily="34" charset="0"/>
                <a:cs typeface="Verdana" panose="020B060403050404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31FFD6-887F-2947-9303-F5DA5EC607DF}"/>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5" name="Footer Placeholder 4">
            <a:extLst>
              <a:ext uri="{FF2B5EF4-FFF2-40B4-BE49-F238E27FC236}">
                <a16:creationId xmlns:a16="http://schemas.microsoft.com/office/drawing/2014/main" id="{ADDDBB93-2BDD-F143-AD58-942BB39BADAE}"/>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F93E6B7-E81A-B44A-8F61-E83A3A9B9915}"/>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223691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3B15D-67E7-DB4B-BBE6-0748F6DE25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4A50CB-2EDD-EC43-A353-17186A11381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2DA79F-0760-EB4A-B7A8-B2CAB58DF4DE}"/>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5" name="Footer Placeholder 4">
            <a:extLst>
              <a:ext uri="{FF2B5EF4-FFF2-40B4-BE49-F238E27FC236}">
                <a16:creationId xmlns:a16="http://schemas.microsoft.com/office/drawing/2014/main" id="{FAA6D0A9-D96C-4247-9A11-C6BB413FB9AE}"/>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1717AC0-7484-C840-898D-B8A3097BB3C7}"/>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3648624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C9FF9B-9FC6-9047-9E6C-19686646B372}"/>
              </a:ext>
            </a:extLst>
          </p:cNvPr>
          <p:cNvSpPr>
            <a:spLocks noGrp="1"/>
          </p:cNvSpPr>
          <p:nvPr>
            <p:ph type="title" orient="vert"/>
          </p:nvPr>
        </p:nvSpPr>
        <p:spPr>
          <a:xfrm>
            <a:off x="8724899"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0991D0-82FD-2B41-BD4B-D829B5E4AB10}"/>
              </a:ext>
            </a:extLst>
          </p:cNvPr>
          <p:cNvSpPr>
            <a:spLocks noGrp="1"/>
          </p:cNvSpPr>
          <p:nvPr>
            <p:ph type="body" orient="vert" idx="1"/>
          </p:nvPr>
        </p:nvSpPr>
        <p:spPr>
          <a:xfrm>
            <a:off x="838199"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50969B-C780-7D44-B464-D216ED012E01}"/>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5" name="Footer Placeholder 4">
            <a:extLst>
              <a:ext uri="{FF2B5EF4-FFF2-40B4-BE49-F238E27FC236}">
                <a16:creationId xmlns:a16="http://schemas.microsoft.com/office/drawing/2014/main" id="{3BD0F90A-2D0B-CC45-A464-ABB3C7467B2E}"/>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666263A-D452-FE42-AA92-F236205192B5}"/>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3089093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Content Placeholder 4">
            <a:extLst>
              <a:ext uri="{FF2B5EF4-FFF2-40B4-BE49-F238E27FC236}">
                <a16:creationId xmlns:a16="http://schemas.microsoft.com/office/drawing/2014/main" id="{45DDB304-1C13-453E-B52E-72821F28E71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1"/>
            <a:ext cx="12192000" cy="6858001"/>
          </a:xfrm>
          <a:prstGeom prst="rect">
            <a:avLst/>
          </a:prstGeom>
        </p:spPr>
      </p:pic>
      <p:sp>
        <p:nvSpPr>
          <p:cNvPr id="2" name="Title 1">
            <a:extLst>
              <a:ext uri="{FF2B5EF4-FFF2-40B4-BE49-F238E27FC236}">
                <a16:creationId xmlns:a16="http://schemas.microsoft.com/office/drawing/2014/main" id="{6F77B5D5-C3F1-F148-AF54-E563071BE7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99FCC0-B3B1-1E4E-B6FA-110D0F989827}"/>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31FFD6-887F-2947-9303-F5DA5EC607DF}"/>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5" name="Footer Placeholder 4">
            <a:extLst>
              <a:ext uri="{FF2B5EF4-FFF2-40B4-BE49-F238E27FC236}">
                <a16:creationId xmlns:a16="http://schemas.microsoft.com/office/drawing/2014/main" id="{ADDDBB93-2BDD-F143-AD58-942BB39BADAE}"/>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F93E6B7-E81A-B44A-8F61-E83A3A9B9915}"/>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2882788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7B5D5-C3F1-F148-AF54-E563071BE7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99FCC0-B3B1-1E4E-B6FA-110D0F98982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31FFD6-887F-2947-9303-F5DA5EC607DF}"/>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5" name="Footer Placeholder 4">
            <a:extLst>
              <a:ext uri="{FF2B5EF4-FFF2-40B4-BE49-F238E27FC236}">
                <a16:creationId xmlns:a16="http://schemas.microsoft.com/office/drawing/2014/main" id="{ADDDBB93-2BDD-F143-AD58-942BB39BADAE}"/>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F93E6B7-E81A-B44A-8F61-E83A3A9B9915}"/>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2898983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555AE-D8FA-CD4B-A5EA-8A53A34A77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D75953-1EAC-0D43-B9B6-9511035CE5BC}"/>
              </a:ext>
            </a:extLst>
          </p:cNvPr>
          <p:cNvSpPr>
            <a:spLocks noGrp="1"/>
          </p:cNvSpPr>
          <p:nvPr>
            <p:ph sz="half" idx="1"/>
          </p:nvPr>
        </p:nvSpPr>
        <p:spPr>
          <a:xfrm>
            <a:off x="838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DDA442-7382-6549-BFDE-B859A7C67E38}"/>
              </a:ext>
            </a:extLst>
          </p:cNvPr>
          <p:cNvSpPr>
            <a:spLocks noGrp="1"/>
          </p:cNvSpPr>
          <p:nvPr>
            <p:ph sz="half" idx="2"/>
          </p:nvPr>
        </p:nvSpPr>
        <p:spPr>
          <a:xfrm>
            <a:off x="6172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9F3E66-B1B8-DB47-863A-64BE42300DD1}"/>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6" name="Footer Placeholder 5">
            <a:extLst>
              <a:ext uri="{FF2B5EF4-FFF2-40B4-BE49-F238E27FC236}">
                <a16:creationId xmlns:a16="http://schemas.microsoft.com/office/drawing/2014/main" id="{B6F1F18D-D2A4-B14D-8042-C42FC3432DE5}"/>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ED9A1AA-2F45-EA4A-AED2-1C2F51B4F226}"/>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2361153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8A53E-8FD7-5140-A203-B3A0A1C5F25A}"/>
              </a:ext>
            </a:extLst>
          </p:cNvPr>
          <p:cNvSpPr>
            <a:spLocks noGrp="1"/>
          </p:cNvSpPr>
          <p:nvPr>
            <p:ph type="title"/>
          </p:nvPr>
        </p:nvSpPr>
        <p:spPr>
          <a:xfrm>
            <a:off x="839789"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65F880-E2BA-694A-BF50-6D9635B2548C}"/>
              </a:ext>
            </a:extLst>
          </p:cNvPr>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8C6DD1-7AD4-7649-8BCB-CF804CF524EA}"/>
              </a:ext>
            </a:extLst>
          </p:cNvPr>
          <p:cNvSpPr>
            <a:spLocks noGrp="1"/>
          </p:cNvSpPr>
          <p:nvPr>
            <p:ph sz="half" idx="2"/>
          </p:nvPr>
        </p:nvSpPr>
        <p:spPr>
          <a:xfrm>
            <a:off x="839789" y="250507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35DD76-8B9E-CB4A-818B-F59195A3A676}"/>
              </a:ext>
            </a:extLst>
          </p:cNvPr>
          <p:cNvSpPr>
            <a:spLocks noGrp="1"/>
          </p:cNvSpPr>
          <p:nvPr>
            <p:ph type="body" sz="quarter" idx="3"/>
          </p:nvPr>
        </p:nvSpPr>
        <p:spPr>
          <a:xfrm>
            <a:off x="6172202" y="1681163"/>
            <a:ext cx="5183188" cy="823912"/>
          </a:xfr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511F512-FABB-D84C-86DC-688CAA635F4F}"/>
              </a:ext>
            </a:extLst>
          </p:cNvPr>
          <p:cNvSpPr>
            <a:spLocks noGrp="1"/>
          </p:cNvSpPr>
          <p:nvPr>
            <p:ph sz="quarter" idx="4"/>
          </p:nvPr>
        </p:nvSpPr>
        <p:spPr>
          <a:xfrm>
            <a:off x="6172202" y="250507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248CCD-7A35-ED44-B509-B6195920BAC5}"/>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8" name="Footer Placeholder 7">
            <a:extLst>
              <a:ext uri="{FF2B5EF4-FFF2-40B4-BE49-F238E27FC236}">
                <a16:creationId xmlns:a16="http://schemas.microsoft.com/office/drawing/2014/main" id="{D6A49791-79B5-B941-A4DE-5F1D293705CC}"/>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E2D7F3A6-ABC5-6C40-8A65-ECD296124003}"/>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1612598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A27C3-5499-1146-8B07-514E6DE473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4817AA-036F-B94A-9B08-7A975A278AEB}"/>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4" name="Footer Placeholder 3">
            <a:extLst>
              <a:ext uri="{FF2B5EF4-FFF2-40B4-BE49-F238E27FC236}">
                <a16:creationId xmlns:a16="http://schemas.microsoft.com/office/drawing/2014/main" id="{6B149765-E932-924E-9A46-CEA0AF65EE56}"/>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CBC73496-C2F1-584E-A186-2C7D950EAAF8}"/>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319054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831BA9-E862-B947-ACCD-97EA80E5DA40}"/>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3" name="Footer Placeholder 2">
            <a:extLst>
              <a:ext uri="{FF2B5EF4-FFF2-40B4-BE49-F238E27FC236}">
                <a16:creationId xmlns:a16="http://schemas.microsoft.com/office/drawing/2014/main" id="{A6694BA9-F1C6-914C-972A-4E9CEA33F8FA}"/>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0EA9229F-C36D-374D-86D3-7A9A16BC2F41}"/>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71191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07730-BEDD-1249-80FD-AE4AA4773EED}"/>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670B02-5C0F-444C-8D72-B0A49491EA02}"/>
              </a:ext>
            </a:extLst>
          </p:cNvPr>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A0DD9A-C43B-8A4D-98D9-514522F8E922}"/>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n-US"/>
              <a:t>Edit Master text styles</a:t>
            </a:r>
          </a:p>
        </p:txBody>
      </p:sp>
      <p:sp>
        <p:nvSpPr>
          <p:cNvPr id="5" name="Date Placeholder 4">
            <a:extLst>
              <a:ext uri="{FF2B5EF4-FFF2-40B4-BE49-F238E27FC236}">
                <a16:creationId xmlns:a16="http://schemas.microsoft.com/office/drawing/2014/main" id="{506E1431-85EC-1A48-93CF-7F3C274A1F05}"/>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6" name="Footer Placeholder 5">
            <a:extLst>
              <a:ext uri="{FF2B5EF4-FFF2-40B4-BE49-F238E27FC236}">
                <a16:creationId xmlns:a16="http://schemas.microsoft.com/office/drawing/2014/main" id="{D6B35173-A300-5248-89D4-4D5FD5618BF9}"/>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B3E83B2-716A-414F-A981-6D2C4B1FDD49}"/>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1247730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7DA33-9F89-C046-9603-69C455C656DA}"/>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D37307-0685-A245-9B60-4663015BCB31}"/>
              </a:ext>
            </a:extLst>
          </p:cNvPr>
          <p:cNvSpPr>
            <a:spLocks noGrp="1"/>
          </p:cNvSpPr>
          <p:nvPr>
            <p:ph type="pic" idx="1"/>
          </p:nvPr>
        </p:nvSpPr>
        <p:spPr>
          <a:xfrm>
            <a:off x="5183188" y="987425"/>
            <a:ext cx="6172201" cy="4873625"/>
          </a:xfrm>
        </p:spPr>
        <p:txBody>
          <a:bodyPr/>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BCE8743-17B0-F341-9886-036C5ABC531C}"/>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n-US"/>
              <a:t>Edit Master text styles</a:t>
            </a:r>
          </a:p>
        </p:txBody>
      </p:sp>
      <p:sp>
        <p:nvSpPr>
          <p:cNvPr id="5" name="Date Placeholder 4">
            <a:extLst>
              <a:ext uri="{FF2B5EF4-FFF2-40B4-BE49-F238E27FC236}">
                <a16:creationId xmlns:a16="http://schemas.microsoft.com/office/drawing/2014/main" id="{7AB6A063-1E7E-634B-A231-81D2E36D350D}"/>
              </a:ext>
            </a:extLst>
          </p:cNvPr>
          <p:cNvSpPr>
            <a:spLocks noGrp="1"/>
          </p:cNvSpPr>
          <p:nvPr>
            <p:ph type="dt" sz="half" idx="10"/>
          </p:nvPr>
        </p:nvSpPr>
        <p:spPr>
          <a:xfrm>
            <a:off x="838201" y="6356351"/>
            <a:ext cx="2743200" cy="365125"/>
          </a:xfrm>
          <a:prstGeom prst="rect">
            <a:avLst/>
          </a:prstGeom>
        </p:spPr>
        <p:txBody>
          <a:bodyPr/>
          <a:lstStyle/>
          <a:p>
            <a:fld id="{3A35DCF1-535F-B640-82FC-30A92388BB20}" type="datetimeFigureOut">
              <a:rPr lang="en-US" smtClean="0"/>
              <a:pPr/>
              <a:t>1/11/2022</a:t>
            </a:fld>
            <a:endParaRPr lang="en-US"/>
          </a:p>
        </p:txBody>
      </p:sp>
      <p:sp>
        <p:nvSpPr>
          <p:cNvPr id="6" name="Footer Placeholder 5">
            <a:extLst>
              <a:ext uri="{FF2B5EF4-FFF2-40B4-BE49-F238E27FC236}">
                <a16:creationId xmlns:a16="http://schemas.microsoft.com/office/drawing/2014/main" id="{CA0C4CDC-5BE8-3B4A-AEF3-CE3843174137}"/>
              </a:ext>
            </a:extLst>
          </p:cNvPr>
          <p:cNvSpPr>
            <a:spLocks noGrp="1"/>
          </p:cNvSpPr>
          <p:nvPr>
            <p:ph type="ftr" sz="quarter" idx="11"/>
          </p:nvPr>
        </p:nvSpPr>
        <p:spPr>
          <a:xfrm>
            <a:off x="4038602" y="6356351"/>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716A81A-D685-6A4D-9EF0-33CE059EB505}"/>
              </a:ext>
            </a:extLst>
          </p:cNvPr>
          <p:cNvSpPr>
            <a:spLocks noGrp="1"/>
          </p:cNvSpPr>
          <p:nvPr>
            <p:ph type="sldNum" sz="quarter" idx="12"/>
          </p:nvPr>
        </p:nvSpPr>
        <p:spPr>
          <a:xfrm>
            <a:off x="8926800" y="6399081"/>
            <a:ext cx="2743200" cy="365125"/>
          </a:xfrm>
          <a:prstGeom prst="rect">
            <a:avLst/>
          </a:prstGeom>
        </p:spPr>
        <p:txBody>
          <a:bodyPr/>
          <a:lstStyle/>
          <a:p>
            <a:fld id="{AA1F2295-EAF6-204E-B952-E48BF672004D}" type="slidenum">
              <a:rPr lang="en-US" smtClean="0"/>
              <a:pPr/>
              <a:t>‹#›</a:t>
            </a:fld>
            <a:endParaRPr lang="en-US"/>
          </a:p>
        </p:txBody>
      </p:sp>
    </p:spTree>
    <p:extLst>
      <p:ext uri="{BB962C8B-B14F-4D97-AF65-F5344CB8AC3E}">
        <p14:creationId xmlns:p14="http://schemas.microsoft.com/office/powerpoint/2010/main" val="1217694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1329C4E-C101-4FFA-B6DA-59DACABAD2F8}"/>
              </a:ext>
            </a:extLst>
          </p:cNvPr>
          <p:cNvPicPr>
            <a:picLocks noChangeAspect="1"/>
          </p:cNvPicPr>
          <p:nvPr userDrawn="1"/>
        </p:nvPicPr>
        <p:blipFill>
          <a:blip r:embed="rId13" cstate="email">
            <a:extLst>
              <a:ext uri="{28A0092B-C50C-407E-A947-70E740481C1C}">
                <a14:useLocalDpi xmlns:a14="http://schemas.microsoft.com/office/drawing/2010/main"/>
              </a:ext>
            </a:extLst>
          </a:blip>
          <a:stretch>
            <a:fillRect/>
          </a:stretch>
        </p:blipFill>
        <p:spPr>
          <a:xfrm>
            <a:off x="0" y="-1"/>
            <a:ext cx="12192000" cy="6858001"/>
          </a:xfrm>
          <a:prstGeom prst="rect">
            <a:avLst/>
          </a:prstGeom>
        </p:spPr>
      </p:pic>
      <p:sp>
        <p:nvSpPr>
          <p:cNvPr id="2" name="Title Placeholder 1">
            <a:extLst>
              <a:ext uri="{FF2B5EF4-FFF2-40B4-BE49-F238E27FC236}">
                <a16:creationId xmlns:a16="http://schemas.microsoft.com/office/drawing/2014/main" id="{ACF3E529-A34F-2940-AC33-44C1D05668AA}"/>
              </a:ext>
            </a:extLst>
          </p:cNvPr>
          <p:cNvSpPr>
            <a:spLocks noGrp="1"/>
          </p:cNvSpPr>
          <p:nvPr>
            <p:ph type="title"/>
          </p:nvPr>
        </p:nvSpPr>
        <p:spPr>
          <a:xfrm>
            <a:off x="533400" y="365126"/>
            <a:ext cx="11140155" cy="8289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1E9E96C-FA5C-B140-A06C-9C8939CF2FD0}"/>
              </a:ext>
            </a:extLst>
          </p:cNvPr>
          <p:cNvSpPr>
            <a:spLocks noGrp="1"/>
          </p:cNvSpPr>
          <p:nvPr>
            <p:ph type="body" idx="1"/>
          </p:nvPr>
        </p:nvSpPr>
        <p:spPr>
          <a:xfrm>
            <a:off x="533400" y="1273323"/>
            <a:ext cx="11140155" cy="453781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3163055"/>
      </p:ext>
    </p:extLst>
  </p:cSld>
  <p:clrMap bg1="lt1" tx1="dk1" bg2="lt2" tx2="dk2" accent1="accent1" accent2="accent2" accent3="accent3" accent4="accent4" accent5="accent5" accent6="accent6" hlink="hlink" folHlink="folHlink"/>
  <p:sldLayoutIdLst>
    <p:sldLayoutId id="2147483650" r:id="rId1"/>
    <p:sldLayoutId id="2147483677" r:id="rId2"/>
    <p:sldLayoutId id="2147483678"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11" rtl="0" eaLnBrk="1" latinLnBrk="0" hangingPunct="1">
        <a:lnSpc>
          <a:spcPct val="90000"/>
        </a:lnSpc>
        <a:spcBef>
          <a:spcPct val="0"/>
        </a:spcBef>
        <a:buNone/>
        <a:defRPr kumimoji="0" lang="en-US" sz="3700" b="0" i="0" u="none" strike="noStrike" kern="1200" cap="none" spc="0" normalizeH="0" baseline="0" dirty="0">
          <a:ln>
            <a:noFill/>
          </a:ln>
          <a:solidFill>
            <a:srgbClr val="007178"/>
          </a:solidFill>
          <a:effectLst/>
          <a:uLnTx/>
          <a:uFillTx/>
          <a:latin typeface="Georgia" charset="0"/>
          <a:ea typeface="+mj-ea"/>
          <a:cs typeface="+mj-cs"/>
        </a:defRPr>
      </a:lvl1pPr>
    </p:titleStyle>
    <p:bodyStyle>
      <a:lvl1pPr marL="0" indent="0" algn="l" defTabSz="914411" rtl="0" eaLnBrk="1" latinLnBrk="0" hangingPunct="1">
        <a:lnSpc>
          <a:spcPct val="90000"/>
        </a:lnSpc>
        <a:spcBef>
          <a:spcPts val="1001"/>
        </a:spcBef>
        <a:buFont typeface="Arial" panose="020B0604020202020204" pitchFamily="34" charset="0"/>
        <a:buNone/>
        <a:defRPr lang="en-US" sz="1600" b="0" kern="1200" dirty="0">
          <a:solidFill>
            <a:srgbClr val="007178"/>
          </a:solidFill>
          <a:latin typeface="Museo"/>
          <a:ea typeface="Verdana" panose="020B0604030504040204" pitchFamily="34" charset="0"/>
          <a:cs typeface="Verdana" panose="020B0604030504040204" pitchFamily="34" charset="0"/>
        </a:defRPr>
      </a:lvl1pPr>
      <a:lvl2pPr marL="685809" indent="-228604" algn="l" defTabSz="914411" rtl="0" eaLnBrk="1" latinLnBrk="0" hangingPunct="1">
        <a:lnSpc>
          <a:spcPct val="90000"/>
        </a:lnSpc>
        <a:spcBef>
          <a:spcPts val="500"/>
        </a:spcBef>
        <a:buFont typeface="Arial" panose="020B0604020202020204" pitchFamily="34" charset="0"/>
        <a:buChar char="•"/>
        <a:defRPr lang="en-US" sz="1600" kern="1200" dirty="0">
          <a:solidFill>
            <a:schemeClr val="bg2">
              <a:lumMod val="50000"/>
            </a:schemeClr>
          </a:solidFill>
          <a:latin typeface="Museo"/>
          <a:ea typeface="Verdana" panose="020B0604030504040204" pitchFamily="34" charset="0"/>
          <a:cs typeface="Verdana" panose="020B0604030504040204" pitchFamily="34" charset="0"/>
        </a:defRPr>
      </a:lvl2pPr>
      <a:lvl3pPr marL="1143015" indent="-228604" algn="l" defTabSz="914411" rtl="0" eaLnBrk="1" latinLnBrk="0" hangingPunct="1">
        <a:lnSpc>
          <a:spcPct val="90000"/>
        </a:lnSpc>
        <a:spcBef>
          <a:spcPts val="500"/>
        </a:spcBef>
        <a:buFont typeface="Arial" panose="020B0604020202020204" pitchFamily="34" charset="0"/>
        <a:buChar char="•"/>
        <a:defRPr lang="en-US" sz="1600" kern="1200" dirty="0">
          <a:solidFill>
            <a:schemeClr val="bg2">
              <a:lumMod val="50000"/>
            </a:schemeClr>
          </a:solidFill>
          <a:latin typeface="Museo"/>
          <a:ea typeface="Verdana" panose="020B0604030504040204" pitchFamily="34" charset="0"/>
          <a:cs typeface="Verdana" panose="020B0604030504040204" pitchFamily="34" charset="0"/>
        </a:defRPr>
      </a:lvl3pPr>
      <a:lvl4pPr marL="1600221" indent="-228604" algn="l" defTabSz="914411" rtl="0" eaLnBrk="1" latinLnBrk="0" hangingPunct="1">
        <a:lnSpc>
          <a:spcPct val="90000"/>
        </a:lnSpc>
        <a:spcBef>
          <a:spcPts val="500"/>
        </a:spcBef>
        <a:buFont typeface="Arial" panose="020B0604020202020204" pitchFamily="34" charset="0"/>
        <a:buChar char="•"/>
        <a:defRPr lang="en-US" sz="1600" kern="1200" dirty="0">
          <a:solidFill>
            <a:schemeClr val="bg2">
              <a:lumMod val="50000"/>
            </a:schemeClr>
          </a:solidFill>
          <a:latin typeface="Museo"/>
          <a:ea typeface="Verdana" panose="020B0604030504040204" pitchFamily="34" charset="0"/>
          <a:cs typeface="Verdana" panose="020B0604030504040204" pitchFamily="34" charset="0"/>
        </a:defRPr>
      </a:lvl4pPr>
      <a:lvl5pPr marL="2057427" indent="-228604" algn="l" defTabSz="914411" rtl="0" eaLnBrk="1" latinLnBrk="0" hangingPunct="1">
        <a:lnSpc>
          <a:spcPct val="90000"/>
        </a:lnSpc>
        <a:spcBef>
          <a:spcPts val="500"/>
        </a:spcBef>
        <a:buFont typeface="Arial" panose="020B0604020202020204" pitchFamily="34" charset="0"/>
        <a:buChar char="•"/>
        <a:defRPr lang="en-US" sz="1600" kern="1200" dirty="0">
          <a:solidFill>
            <a:schemeClr val="bg2">
              <a:lumMod val="50000"/>
            </a:schemeClr>
          </a:solidFill>
          <a:latin typeface="Museo"/>
          <a:ea typeface="Verdana" panose="020B0604030504040204" pitchFamily="34" charset="0"/>
          <a:cs typeface="Verdana" panose="020B0604030504040204" pitchFamily="34" charset="0"/>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A1A553E-8696-439C-89B4-D305BC604AAC}"/>
              </a:ext>
            </a:extLst>
          </p:cNvPr>
          <p:cNvSpPr/>
          <p:nvPr/>
        </p:nvSpPr>
        <p:spPr>
          <a:xfrm>
            <a:off x="0" y="3544191"/>
            <a:ext cx="12192000" cy="3344779"/>
          </a:xfrm>
          <a:prstGeom prst="rect">
            <a:avLst/>
          </a:prstGeom>
          <a:solidFill>
            <a:schemeClr val="bg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itle 1">
            <a:extLst>
              <a:ext uri="{FF2B5EF4-FFF2-40B4-BE49-F238E27FC236}">
                <a16:creationId xmlns:a16="http://schemas.microsoft.com/office/drawing/2014/main" id="{307542BF-AFF9-4E2D-A8C0-28F18A3BC862}"/>
              </a:ext>
            </a:extLst>
          </p:cNvPr>
          <p:cNvSpPr>
            <a:spLocks noGrp="1"/>
          </p:cNvSpPr>
          <p:nvPr>
            <p:ph type="title"/>
          </p:nvPr>
        </p:nvSpPr>
        <p:spPr>
          <a:xfrm>
            <a:off x="517358" y="4601272"/>
            <a:ext cx="9990221" cy="828980"/>
          </a:xfrm>
        </p:spPr>
        <p:txBody>
          <a:bodyPr>
            <a:noAutofit/>
          </a:bodyPr>
          <a:lstStyle/>
          <a:p>
            <a:r>
              <a:rPr lang="en-GB" sz="4800" b="1" dirty="0">
                <a:solidFill>
                  <a:schemeClr val="bg2">
                    <a:lumMod val="25000"/>
                  </a:schemeClr>
                </a:solidFill>
              </a:rPr>
              <a:t>Why Emotional Literacy is important for both teachers and Black Boys</a:t>
            </a:r>
          </a:p>
        </p:txBody>
      </p:sp>
      <p:pic>
        <p:nvPicPr>
          <p:cNvPr id="13" name="Picture 12" descr="A picture containing person, window, indoor, person&#10;&#10;Description automatically generated">
            <a:extLst>
              <a:ext uri="{FF2B5EF4-FFF2-40B4-BE49-F238E27FC236}">
                <a16:creationId xmlns:a16="http://schemas.microsoft.com/office/drawing/2014/main" id="{D175F727-D767-43FC-83BF-52367BADB5A9}"/>
              </a:ext>
            </a:extLst>
          </p:cNvPr>
          <p:cNvPicPr>
            <a:picLocks noChangeAspect="1"/>
          </p:cNvPicPr>
          <p:nvPr/>
        </p:nvPicPr>
        <p:blipFill rotWithShape="1">
          <a:blip r:embed="rId2"/>
          <a:srcRect l="3041" r="3041"/>
          <a:stretch/>
        </p:blipFill>
        <p:spPr>
          <a:xfrm>
            <a:off x="1" y="0"/>
            <a:ext cx="12192000" cy="3544191"/>
          </a:xfrm>
          <a:prstGeom prst="rect">
            <a:avLst/>
          </a:prstGeom>
        </p:spPr>
      </p:pic>
    </p:spTree>
    <p:extLst>
      <p:ext uri="{BB962C8B-B14F-4D97-AF65-F5344CB8AC3E}">
        <p14:creationId xmlns:p14="http://schemas.microsoft.com/office/powerpoint/2010/main" val="4208384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31CA3B-EDBA-47EA-A188-70AAA766DEFC}"/>
              </a:ext>
            </a:extLst>
          </p:cNvPr>
          <p:cNvSpPr>
            <a:spLocks noGrp="1"/>
          </p:cNvSpPr>
          <p:nvPr>
            <p:ph idx="1"/>
          </p:nvPr>
        </p:nvSpPr>
        <p:spPr>
          <a:xfrm>
            <a:off x="6886073" y="532931"/>
            <a:ext cx="4824663" cy="4518814"/>
          </a:xfrm>
        </p:spPr>
        <p:txBody>
          <a:bodyPr>
            <a:normAutofit/>
          </a:bodyPr>
          <a:lstStyle/>
          <a:p>
            <a:r>
              <a:rPr lang="en-GB" sz="2800" kern="0" dirty="0"/>
              <a:t>Historically, Black boys are more likely to be excluded or drop out of school when compared to other groups. This bleak situation has not changed over the years but has become worse. The number one determinant in a child's/student success and outcomes over a lifetime is his relationship with his teachers.</a:t>
            </a:r>
          </a:p>
        </p:txBody>
      </p:sp>
      <p:pic>
        <p:nvPicPr>
          <p:cNvPr id="7" name="Picture 6" descr="A picture containing person, indoor&#10;&#10;Description automatically generated">
            <a:extLst>
              <a:ext uri="{FF2B5EF4-FFF2-40B4-BE49-F238E27FC236}">
                <a16:creationId xmlns:a16="http://schemas.microsoft.com/office/drawing/2014/main" id="{304B2AC7-87F5-43BC-96F0-1A38A5427A5D}"/>
              </a:ext>
            </a:extLst>
          </p:cNvPr>
          <p:cNvPicPr>
            <a:picLocks noChangeAspect="1"/>
          </p:cNvPicPr>
          <p:nvPr/>
        </p:nvPicPr>
        <p:blipFill rotWithShape="1">
          <a:blip r:embed="rId2"/>
          <a:srcRect r="22992"/>
          <a:stretch/>
        </p:blipFill>
        <p:spPr>
          <a:xfrm>
            <a:off x="0" y="1"/>
            <a:ext cx="6208295" cy="5377252"/>
          </a:xfrm>
          <a:prstGeom prst="rect">
            <a:avLst/>
          </a:prstGeom>
        </p:spPr>
      </p:pic>
    </p:spTree>
    <p:extLst>
      <p:ext uri="{BB962C8B-B14F-4D97-AF65-F5344CB8AC3E}">
        <p14:creationId xmlns:p14="http://schemas.microsoft.com/office/powerpoint/2010/main" val="1154964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31CA3B-EDBA-47EA-A188-70AAA766DEFC}"/>
              </a:ext>
            </a:extLst>
          </p:cNvPr>
          <p:cNvSpPr>
            <a:spLocks noGrp="1"/>
          </p:cNvSpPr>
          <p:nvPr>
            <p:ph idx="1"/>
          </p:nvPr>
        </p:nvSpPr>
        <p:spPr>
          <a:xfrm>
            <a:off x="533401" y="836288"/>
            <a:ext cx="5241758" cy="4537817"/>
          </a:xfrm>
        </p:spPr>
        <p:txBody>
          <a:bodyPr>
            <a:normAutofit/>
          </a:bodyPr>
          <a:lstStyle/>
          <a:p>
            <a:r>
              <a:rPr lang="en-GB" sz="2800" dirty="0"/>
              <a:t>Oftentimes, teachers overly personalise behavioural challenges with the child/student which often comes down to a sum zero game for the teacher that leads to a knee jerk reaction by the teacher - to throw the pupil/student out of the classroom and in many situations exclude them from school often over trivial matters.</a:t>
            </a:r>
          </a:p>
          <a:p>
            <a:r>
              <a:rPr lang="en-GB" sz="2800" dirty="0"/>
              <a:t> </a:t>
            </a:r>
          </a:p>
        </p:txBody>
      </p:sp>
      <p:pic>
        <p:nvPicPr>
          <p:cNvPr id="5" name="Picture 4" descr="A picture containing person, indoor, child&#10;&#10;Description automatically generated">
            <a:extLst>
              <a:ext uri="{FF2B5EF4-FFF2-40B4-BE49-F238E27FC236}">
                <a16:creationId xmlns:a16="http://schemas.microsoft.com/office/drawing/2014/main" id="{763CE0BA-0E4C-46F6-990E-8B4765433C96}"/>
              </a:ext>
            </a:extLst>
          </p:cNvPr>
          <p:cNvPicPr>
            <a:picLocks noChangeAspect="1"/>
          </p:cNvPicPr>
          <p:nvPr/>
        </p:nvPicPr>
        <p:blipFill rotWithShape="1">
          <a:blip r:embed="rId2"/>
          <a:srcRect l="8404" r="16071"/>
          <a:stretch/>
        </p:blipFill>
        <p:spPr>
          <a:xfrm>
            <a:off x="6096000" y="0"/>
            <a:ext cx="6091989" cy="5374105"/>
          </a:xfrm>
          <a:prstGeom prst="rect">
            <a:avLst/>
          </a:prstGeom>
        </p:spPr>
      </p:pic>
    </p:spTree>
    <p:extLst>
      <p:ext uri="{BB962C8B-B14F-4D97-AF65-F5344CB8AC3E}">
        <p14:creationId xmlns:p14="http://schemas.microsoft.com/office/powerpoint/2010/main" val="975722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31CA3B-EDBA-47EA-A188-70AAA766DEFC}"/>
              </a:ext>
            </a:extLst>
          </p:cNvPr>
          <p:cNvSpPr>
            <a:spLocks noGrp="1"/>
          </p:cNvSpPr>
          <p:nvPr>
            <p:ph idx="1"/>
          </p:nvPr>
        </p:nvSpPr>
        <p:spPr>
          <a:xfrm>
            <a:off x="6336631" y="439133"/>
            <a:ext cx="5325977" cy="4967056"/>
          </a:xfrm>
        </p:spPr>
        <p:txBody>
          <a:bodyPr>
            <a:normAutofit lnSpcReduction="10000"/>
          </a:bodyPr>
          <a:lstStyle/>
          <a:p>
            <a:r>
              <a:rPr lang="en-GB" sz="2800" dirty="0"/>
              <a:t>Emotional Literacy helps the teacher engage a young person, to know what to say, when to say it and how to </a:t>
            </a:r>
            <a:r>
              <a:rPr lang="en-GB" sz="2800" dirty="0">
                <a:solidFill>
                  <a:schemeClr val="tx1"/>
                </a:solidFill>
              </a:rPr>
              <a:t>say it, develop effective relationships strategies and helps teachers to de-personalise and forgive pupils/students for incidents </a:t>
            </a:r>
            <a:r>
              <a:rPr lang="en-GB" sz="2800" dirty="0"/>
              <a:t>in the classroom (more often than not have nothing to do with the teacher at all but rather things at home) for the purpose of reducing exclusions/drop outs that lead to the school to prison pipeline. </a:t>
            </a:r>
          </a:p>
        </p:txBody>
      </p:sp>
      <p:pic>
        <p:nvPicPr>
          <p:cNvPr id="7" name="Picture 6" descr="A picture containing text, child, items, several&#10;&#10;Description automatically generated">
            <a:extLst>
              <a:ext uri="{FF2B5EF4-FFF2-40B4-BE49-F238E27FC236}">
                <a16:creationId xmlns:a16="http://schemas.microsoft.com/office/drawing/2014/main" id="{B560CBAB-8BCE-4D1C-B525-E6DD9B551E05}"/>
              </a:ext>
            </a:extLst>
          </p:cNvPr>
          <p:cNvPicPr>
            <a:picLocks noChangeAspect="1"/>
          </p:cNvPicPr>
          <p:nvPr/>
        </p:nvPicPr>
        <p:blipFill rotWithShape="1">
          <a:blip r:embed="rId2"/>
          <a:srcRect l="2069" r="26884"/>
          <a:stretch/>
        </p:blipFill>
        <p:spPr>
          <a:xfrm>
            <a:off x="0" y="-1"/>
            <a:ext cx="5983706" cy="5614737"/>
          </a:xfrm>
          <a:prstGeom prst="rect">
            <a:avLst/>
          </a:prstGeom>
        </p:spPr>
      </p:pic>
    </p:spTree>
    <p:extLst>
      <p:ext uri="{BB962C8B-B14F-4D97-AF65-F5344CB8AC3E}">
        <p14:creationId xmlns:p14="http://schemas.microsoft.com/office/powerpoint/2010/main" val="3360484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32389-DA18-4A03-BC11-ACEFE7ED8B7A}"/>
              </a:ext>
            </a:extLst>
          </p:cNvPr>
          <p:cNvSpPr>
            <a:spLocks noGrp="1"/>
          </p:cNvSpPr>
          <p:nvPr>
            <p:ph type="title"/>
          </p:nvPr>
        </p:nvSpPr>
        <p:spPr/>
        <p:txBody>
          <a:bodyPr>
            <a:noAutofit/>
          </a:bodyPr>
          <a:lstStyle/>
          <a:p>
            <a:r>
              <a:rPr lang="en-GB" sz="3200" b="1" dirty="0"/>
              <a:t>How to define Emotional Literacy and The Importance of Cultural Competence</a:t>
            </a:r>
          </a:p>
        </p:txBody>
      </p:sp>
      <p:sp>
        <p:nvSpPr>
          <p:cNvPr id="3" name="Content Placeholder 2">
            <a:extLst>
              <a:ext uri="{FF2B5EF4-FFF2-40B4-BE49-F238E27FC236}">
                <a16:creationId xmlns:a16="http://schemas.microsoft.com/office/drawing/2014/main" id="{D58E48C3-EDF4-49A4-B3E3-6A45A1B6E213}"/>
              </a:ext>
            </a:extLst>
          </p:cNvPr>
          <p:cNvSpPr>
            <a:spLocks noGrp="1"/>
          </p:cNvSpPr>
          <p:nvPr>
            <p:ph idx="1"/>
          </p:nvPr>
        </p:nvSpPr>
        <p:spPr>
          <a:xfrm>
            <a:off x="533400" y="1578123"/>
            <a:ext cx="11140155" cy="4537817"/>
          </a:xfrm>
        </p:spPr>
        <p:txBody>
          <a:bodyPr>
            <a:noAutofit/>
          </a:bodyPr>
          <a:lstStyle/>
          <a:p>
            <a:pPr marL="285750" indent="-285750">
              <a:buFont typeface="Arial" panose="020B0604020202020204" pitchFamily="34" charset="0"/>
              <a:buChar char="•"/>
            </a:pPr>
            <a:r>
              <a:rPr lang="en-GB" sz="2000" dirty="0">
                <a:solidFill>
                  <a:schemeClr val="tx1"/>
                </a:solidFill>
              </a:rPr>
              <a:t>Emotional Literacy is a concept that has been in the mainstream for a while but its introduction in the Black community has been limited. That is, research on Emotional Literacy(EL) or non-cognitive aspects of learning in academia has been focused primarily on mainstream groups rather than race, cultural competence and gender (see, chapter 10 Social and Emotional Education and emotional Wellness: A Cultural Competence Model for Black Boys and Teachers, in </a:t>
            </a:r>
            <a:r>
              <a:rPr lang="en-GB" sz="2000" i="1" dirty="0">
                <a:solidFill>
                  <a:schemeClr val="tx1"/>
                </a:solidFill>
              </a:rPr>
              <a:t>The International Handbook of Black Community Mental Health</a:t>
            </a:r>
            <a:r>
              <a:rPr lang="en-GB" sz="2000" dirty="0">
                <a:solidFill>
                  <a:schemeClr val="tx1"/>
                </a:solidFill>
              </a:rPr>
              <a:t>, Emerald Publishing ,2020).</a:t>
            </a:r>
          </a:p>
          <a:p>
            <a:pPr marL="285750" indent="-285750">
              <a:buFont typeface="Arial" panose="020B0604020202020204" pitchFamily="34" charset="0"/>
              <a:buChar char="•"/>
            </a:pPr>
            <a:r>
              <a:rPr lang="en-GB" sz="2000" dirty="0">
                <a:solidFill>
                  <a:schemeClr val="tx1"/>
                </a:solidFill>
              </a:rPr>
              <a:t>Emotional Literacy has been defined as how you:</a:t>
            </a:r>
          </a:p>
          <a:p>
            <a:pPr marL="1028709" lvl="1" indent="-342900">
              <a:buFont typeface="Wingdings" panose="05000000000000000000" pitchFamily="2" charset="2"/>
              <a:buChar char="Ø"/>
            </a:pPr>
            <a:r>
              <a:rPr lang="en-GB" sz="2000" dirty="0">
                <a:solidFill>
                  <a:schemeClr val="tx1"/>
                </a:solidFill>
              </a:rPr>
              <a:t>Understand</a:t>
            </a:r>
          </a:p>
          <a:p>
            <a:pPr marL="1028709" lvl="1" indent="-342900">
              <a:buFont typeface="Wingdings" panose="05000000000000000000" pitchFamily="2" charset="2"/>
              <a:buChar char="Ø"/>
            </a:pPr>
            <a:r>
              <a:rPr lang="en-GB" sz="2000" dirty="0">
                <a:solidFill>
                  <a:schemeClr val="tx1"/>
                </a:solidFill>
              </a:rPr>
              <a:t>Recognise</a:t>
            </a:r>
          </a:p>
          <a:p>
            <a:pPr marL="1028709" lvl="1" indent="-342900">
              <a:buFont typeface="Wingdings" panose="05000000000000000000" pitchFamily="2" charset="2"/>
              <a:buChar char="Ø"/>
            </a:pPr>
            <a:r>
              <a:rPr lang="en-GB" sz="2000" dirty="0">
                <a:solidFill>
                  <a:schemeClr val="tx1"/>
                </a:solidFill>
              </a:rPr>
              <a:t>Interpret</a:t>
            </a:r>
          </a:p>
          <a:p>
            <a:pPr marL="1028709" lvl="1" indent="-342900">
              <a:buFont typeface="Wingdings" panose="05000000000000000000" pitchFamily="2" charset="2"/>
              <a:buChar char="Ø"/>
            </a:pPr>
            <a:r>
              <a:rPr lang="en-GB" sz="2000" dirty="0">
                <a:solidFill>
                  <a:schemeClr val="tx1"/>
                </a:solidFill>
              </a:rPr>
              <a:t>Process</a:t>
            </a:r>
          </a:p>
          <a:p>
            <a:pPr marL="1028709" lvl="1" indent="-342900">
              <a:buFont typeface="Wingdings" panose="05000000000000000000" pitchFamily="2" charset="2"/>
              <a:buChar char="Ø"/>
            </a:pPr>
            <a:r>
              <a:rPr lang="en-GB" sz="2000" dirty="0">
                <a:solidFill>
                  <a:schemeClr val="tx1"/>
                </a:solidFill>
              </a:rPr>
              <a:t>and Manage </a:t>
            </a:r>
            <a:r>
              <a:rPr lang="en-GB" sz="2000" b="1" u="sng" dirty="0">
                <a:solidFill>
                  <a:schemeClr val="tx1"/>
                </a:solidFill>
              </a:rPr>
              <a:t>not only your emotions but the emotions of others</a:t>
            </a:r>
          </a:p>
        </p:txBody>
      </p:sp>
    </p:spTree>
    <p:extLst>
      <p:ext uri="{BB962C8B-B14F-4D97-AF65-F5344CB8AC3E}">
        <p14:creationId xmlns:p14="http://schemas.microsoft.com/office/powerpoint/2010/main" val="3913139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F5529-E95C-4A63-9017-FBC5D1037400}"/>
              </a:ext>
            </a:extLst>
          </p:cNvPr>
          <p:cNvSpPr>
            <a:spLocks noGrp="1"/>
          </p:cNvSpPr>
          <p:nvPr>
            <p:ph type="title"/>
          </p:nvPr>
        </p:nvSpPr>
        <p:spPr/>
        <p:txBody>
          <a:bodyPr>
            <a:noAutofit/>
          </a:bodyPr>
          <a:lstStyle/>
          <a:p>
            <a:r>
              <a:rPr lang="en-GB" sz="3200" b="1" dirty="0"/>
              <a:t>Emotional Literacy and the Non-Cognitive Aspects of Learning</a:t>
            </a:r>
          </a:p>
        </p:txBody>
      </p:sp>
      <p:sp>
        <p:nvSpPr>
          <p:cNvPr id="3" name="Content Placeholder 2">
            <a:extLst>
              <a:ext uri="{FF2B5EF4-FFF2-40B4-BE49-F238E27FC236}">
                <a16:creationId xmlns:a16="http://schemas.microsoft.com/office/drawing/2014/main" id="{514CAFBE-3172-4543-B00C-A8B0401FDBCB}"/>
              </a:ext>
            </a:extLst>
          </p:cNvPr>
          <p:cNvSpPr>
            <a:spLocks noGrp="1"/>
          </p:cNvSpPr>
          <p:nvPr>
            <p:ph idx="1"/>
          </p:nvPr>
        </p:nvSpPr>
        <p:spPr>
          <a:xfrm>
            <a:off x="533400" y="1529995"/>
            <a:ext cx="11140155" cy="4537817"/>
          </a:xfrm>
        </p:spPr>
        <p:txBody>
          <a:bodyPr>
            <a:noAutofit/>
          </a:bodyPr>
          <a:lstStyle/>
          <a:p>
            <a:pPr marL="285750" indent="-285750">
              <a:buFont typeface="Arial" panose="020B0604020202020204" pitchFamily="34" charset="0"/>
              <a:buChar char="•"/>
            </a:pPr>
            <a:r>
              <a:rPr lang="en-GB" sz="2000" dirty="0"/>
              <a:t>Non-Cognitive aspects of learning are just as important as Cognitive aspects of learning in the classroom </a:t>
            </a:r>
          </a:p>
          <a:p>
            <a:pPr marL="285750" indent="-285750">
              <a:buFont typeface="Arial" panose="020B0604020202020204" pitchFamily="34" charset="0"/>
              <a:buChar char="•"/>
            </a:pPr>
            <a:r>
              <a:rPr lang="en-GB" sz="2000" dirty="0"/>
              <a:t>For example, if a child/student is: </a:t>
            </a:r>
          </a:p>
          <a:p>
            <a:pPr marL="1143009" lvl="1" indent="-457200">
              <a:buFont typeface="Wingdings" panose="05000000000000000000" pitchFamily="2" charset="2"/>
              <a:buChar char="Ø"/>
            </a:pPr>
            <a:r>
              <a:rPr lang="en-GB" sz="2000" dirty="0">
                <a:solidFill>
                  <a:schemeClr val="tx1"/>
                </a:solidFill>
              </a:rPr>
              <a:t>Anxious</a:t>
            </a:r>
          </a:p>
          <a:p>
            <a:pPr marL="1143009" lvl="1" indent="-457200">
              <a:buFont typeface="Wingdings" panose="05000000000000000000" pitchFamily="2" charset="2"/>
              <a:buChar char="Ø"/>
            </a:pPr>
            <a:r>
              <a:rPr lang="en-GB" sz="2000" dirty="0">
                <a:solidFill>
                  <a:schemeClr val="tx1"/>
                </a:solidFill>
              </a:rPr>
              <a:t>Scared</a:t>
            </a:r>
          </a:p>
          <a:p>
            <a:pPr marL="1143009" lvl="1" indent="-457200">
              <a:buFont typeface="Wingdings" panose="05000000000000000000" pitchFamily="2" charset="2"/>
              <a:buChar char="Ø"/>
            </a:pPr>
            <a:r>
              <a:rPr lang="en-GB" sz="2000" dirty="0">
                <a:solidFill>
                  <a:schemeClr val="tx1"/>
                </a:solidFill>
              </a:rPr>
              <a:t>Stressed</a:t>
            </a:r>
          </a:p>
          <a:p>
            <a:pPr marL="1143009" lvl="1" indent="-457200">
              <a:buFont typeface="Wingdings" panose="05000000000000000000" pitchFamily="2" charset="2"/>
              <a:buChar char="Ø"/>
            </a:pPr>
            <a:r>
              <a:rPr lang="en-GB" sz="2000" dirty="0">
                <a:solidFill>
                  <a:schemeClr val="tx1"/>
                </a:solidFill>
              </a:rPr>
              <a:t>Upset or thinks the teacher does not like him/her</a:t>
            </a:r>
          </a:p>
          <a:p>
            <a:pPr lvl="1" indent="0">
              <a:buNone/>
            </a:pPr>
            <a:r>
              <a:rPr lang="en-GB" sz="2000" b="1" u="sng" dirty="0">
                <a:solidFill>
                  <a:schemeClr val="tx1"/>
                </a:solidFill>
              </a:rPr>
              <a:t>they cannot learn or be motivated to learn</a:t>
            </a:r>
          </a:p>
          <a:p>
            <a:pPr marL="285750" indent="-285750">
              <a:buFont typeface="Arial" panose="020B0604020202020204" pitchFamily="34" charset="0"/>
              <a:buChar char="•"/>
            </a:pPr>
            <a:r>
              <a:rPr lang="en-GB" sz="2000" dirty="0"/>
              <a:t>In these circumstances, it is not unusual for a child to drop out emotionally way before they are excluded physically. Hence the importance of emotional literacy for motivation and for building effective communication </a:t>
            </a:r>
            <a:r>
              <a:rPr lang="en-GB" sz="2000" dirty="0">
                <a:solidFill>
                  <a:schemeClr val="tx1"/>
                </a:solidFill>
              </a:rPr>
              <a:t>and relationship skills among other things between teachers </a:t>
            </a:r>
            <a:r>
              <a:rPr lang="en-GB" sz="2000" u="sng" dirty="0">
                <a:solidFill>
                  <a:schemeClr val="tx1"/>
                </a:solidFill>
              </a:rPr>
              <a:t>and</a:t>
            </a:r>
            <a:r>
              <a:rPr lang="en-GB" sz="2000" dirty="0">
                <a:solidFill>
                  <a:schemeClr val="tx1"/>
                </a:solidFill>
              </a:rPr>
              <a:t> Black boys</a:t>
            </a:r>
          </a:p>
        </p:txBody>
      </p:sp>
    </p:spTree>
    <p:extLst>
      <p:ext uri="{BB962C8B-B14F-4D97-AF65-F5344CB8AC3E}">
        <p14:creationId xmlns:p14="http://schemas.microsoft.com/office/powerpoint/2010/main" val="2131797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84F7-00A7-4813-AD75-B7910CBA9C35}"/>
              </a:ext>
            </a:extLst>
          </p:cNvPr>
          <p:cNvSpPr>
            <a:spLocks noGrp="1"/>
          </p:cNvSpPr>
          <p:nvPr>
            <p:ph type="title"/>
          </p:nvPr>
        </p:nvSpPr>
        <p:spPr>
          <a:xfrm>
            <a:off x="533400" y="672148"/>
            <a:ext cx="11140155" cy="828980"/>
          </a:xfrm>
        </p:spPr>
        <p:txBody>
          <a:bodyPr>
            <a:noAutofit/>
          </a:bodyPr>
          <a:lstStyle/>
          <a:p>
            <a:r>
              <a:rPr lang="en-GB" sz="2400" b="1" dirty="0">
                <a:solidFill>
                  <a:schemeClr val="tx1"/>
                </a:solidFill>
              </a:rPr>
              <a:t>New Technology to help choose emotions: The Teacher Empathy/Emotional Literacy Reflective Interactive Tool and App</a:t>
            </a:r>
            <a:br>
              <a:rPr lang="en-GB" sz="2800" dirty="0"/>
            </a:br>
            <a:r>
              <a:rPr lang="en-GB" sz="2800" dirty="0"/>
              <a:t> </a:t>
            </a:r>
          </a:p>
        </p:txBody>
      </p:sp>
      <p:sp>
        <p:nvSpPr>
          <p:cNvPr id="3" name="Content Placeholder 2">
            <a:extLst>
              <a:ext uri="{FF2B5EF4-FFF2-40B4-BE49-F238E27FC236}">
                <a16:creationId xmlns:a16="http://schemas.microsoft.com/office/drawing/2014/main" id="{05A2038D-8B0D-4932-9CA4-B11565D6E11A}"/>
              </a:ext>
            </a:extLst>
          </p:cNvPr>
          <p:cNvSpPr>
            <a:spLocks noGrp="1"/>
          </p:cNvSpPr>
          <p:nvPr>
            <p:ph idx="1"/>
          </p:nvPr>
        </p:nvSpPr>
        <p:spPr>
          <a:xfrm>
            <a:off x="434924" y="1290988"/>
            <a:ext cx="11140155" cy="5114225"/>
          </a:xfrm>
        </p:spPr>
        <p:txBody>
          <a:bodyPr>
            <a:noAutofit/>
          </a:bodyPr>
          <a:lstStyle/>
          <a:p>
            <a:pPr marL="342900" indent="-342900">
              <a:buFont typeface="Arial" panose="020B0604020202020204" pitchFamily="34" charset="0"/>
              <a:buChar char="•"/>
            </a:pPr>
            <a:r>
              <a:rPr lang="en-GB" sz="2000" dirty="0"/>
              <a:t>Emotion technology tools and App helps teachers and young people to </a:t>
            </a:r>
            <a:r>
              <a:rPr lang="en-GB" sz="2000" b="1" u="sng" dirty="0"/>
              <a:t>choose emotions in the </a:t>
            </a:r>
            <a:r>
              <a:rPr lang="en-GB" sz="2000" b="1" u="sng" dirty="0" err="1"/>
              <a:t>classrooom</a:t>
            </a:r>
            <a:r>
              <a:rPr lang="en-GB" sz="2000" b="1" u="sng" dirty="0"/>
              <a:t>:</a:t>
            </a:r>
          </a:p>
          <a:p>
            <a:pPr marL="1028709" lvl="1" indent="-342900">
              <a:buFont typeface="Wingdings" panose="05000000000000000000" pitchFamily="2" charset="2"/>
              <a:buChar char="Ø"/>
            </a:pPr>
            <a:r>
              <a:rPr lang="en-GB" sz="2000" dirty="0">
                <a:solidFill>
                  <a:schemeClr val="tx1"/>
                </a:solidFill>
              </a:rPr>
              <a:t>Teacher Empathy/Emotional Literacy Reflective Interactive Tool/APP (TE/ELRIT)</a:t>
            </a:r>
          </a:p>
          <a:p>
            <a:pPr marL="1028709" lvl="1" indent="-342900">
              <a:buFont typeface="Wingdings" panose="05000000000000000000" pitchFamily="2" charset="2"/>
              <a:buChar char="Ø"/>
            </a:pPr>
            <a:r>
              <a:rPr lang="en-GB" sz="2000" dirty="0">
                <a:solidFill>
                  <a:schemeClr val="tx1"/>
                </a:solidFill>
              </a:rPr>
              <a:t>Other technologies to help choose emotions: Heart monitors, mood meters and meta moment (Maurer)</a:t>
            </a:r>
          </a:p>
          <a:p>
            <a:pPr marL="342900" indent="-342900">
              <a:buFont typeface="Arial" panose="020B0604020202020204" pitchFamily="34" charset="0"/>
              <a:buChar char="•"/>
            </a:pPr>
            <a:r>
              <a:rPr lang="en-GB" sz="2000" dirty="0"/>
              <a:t>The goal of the tool/App</a:t>
            </a:r>
            <a:r>
              <a:rPr lang="en-GB" sz="2000" dirty="0">
                <a:solidFill>
                  <a:schemeClr val="tx1"/>
                </a:solidFill>
              </a:rPr>
              <a:t> (TE/ELRIT) </a:t>
            </a:r>
            <a:r>
              <a:rPr lang="en-GB" sz="2000" dirty="0"/>
              <a:t>is for teachers to </a:t>
            </a:r>
            <a:r>
              <a:rPr lang="en-GB" sz="2000" u="sng" dirty="0"/>
              <a:t>understand, recognise, process and manage both positive and destructive/spontaneous emotions</a:t>
            </a:r>
            <a:r>
              <a:rPr lang="en-GB" sz="2000" dirty="0"/>
              <a:t> (e.g. </a:t>
            </a:r>
            <a:r>
              <a:rPr lang="en-GB" sz="2000" dirty="0">
                <a:solidFill>
                  <a:schemeClr val="tx1"/>
                </a:solidFill>
              </a:rPr>
              <a:t>constant yelling, de-personalisation) that leads to severe punishment and unnecessary exclusions</a:t>
            </a:r>
          </a:p>
          <a:p>
            <a:pPr marL="342900" indent="-342900">
              <a:buFont typeface="Arial" panose="020B0604020202020204" pitchFamily="34" charset="0"/>
              <a:buChar char="•"/>
            </a:pPr>
            <a:r>
              <a:rPr lang="en-GB" sz="2000" dirty="0">
                <a:solidFill>
                  <a:schemeClr val="tx1"/>
                </a:solidFill>
              </a:rPr>
              <a:t>The tool/App facilitates the following: </a:t>
            </a:r>
          </a:p>
          <a:p>
            <a:pPr marL="1028709" lvl="1" indent="-342900">
              <a:buFont typeface="Wingdings" panose="05000000000000000000" pitchFamily="2" charset="2"/>
              <a:buChar char="Ø"/>
            </a:pPr>
            <a:r>
              <a:rPr lang="en-GB" sz="2000" dirty="0">
                <a:solidFill>
                  <a:schemeClr val="tx1"/>
                </a:solidFill>
              </a:rPr>
              <a:t>De -personalise/Hold less grudges towards the student</a:t>
            </a:r>
          </a:p>
          <a:p>
            <a:pPr marL="1028709" lvl="1" indent="-342900">
              <a:buFont typeface="Wingdings" panose="05000000000000000000" pitchFamily="2" charset="2"/>
              <a:buChar char="Ø"/>
            </a:pPr>
            <a:r>
              <a:rPr lang="en-GB" sz="2000" dirty="0">
                <a:solidFill>
                  <a:schemeClr val="tx1"/>
                </a:solidFill>
              </a:rPr>
              <a:t>Provide data/Info that can help teachers make more just/fair decisions versus severe unfair punishment e.g. exclusions</a:t>
            </a:r>
          </a:p>
          <a:p>
            <a:pPr marL="1028709" lvl="1" indent="-342900">
              <a:buFont typeface="Wingdings" panose="05000000000000000000" pitchFamily="2" charset="2"/>
              <a:buChar char="Ø"/>
            </a:pPr>
            <a:r>
              <a:rPr lang="en-GB" sz="2000" dirty="0">
                <a:solidFill>
                  <a:schemeClr val="tx1"/>
                </a:solidFill>
              </a:rPr>
              <a:t>Helps teachers to reflect, reconsider, unpack not only their behaviour and the incident itself but also the child/student’s behaviour</a:t>
            </a:r>
          </a:p>
          <a:p>
            <a:pPr marL="1028709" lvl="1" indent="-342900">
              <a:buFont typeface="Wingdings" panose="05000000000000000000" pitchFamily="2" charset="2"/>
              <a:buChar char="Ø"/>
            </a:pPr>
            <a:r>
              <a:rPr lang="en-GB" sz="2000" dirty="0">
                <a:solidFill>
                  <a:schemeClr val="tx1"/>
                </a:solidFill>
              </a:rPr>
              <a:t>Pause/Slow things down to dissect/analyse various events/activities to prevent a </a:t>
            </a:r>
            <a:br>
              <a:rPr lang="en-GB" sz="2000" dirty="0">
                <a:solidFill>
                  <a:schemeClr val="tx1"/>
                </a:solidFill>
              </a:rPr>
            </a:br>
            <a:r>
              <a:rPr lang="en-GB" sz="2000" dirty="0">
                <a:solidFill>
                  <a:schemeClr val="tx1"/>
                </a:solidFill>
              </a:rPr>
              <a:t>spontaneous knee jerk reaction/decision that might have devasting impact on a child’s life</a:t>
            </a:r>
          </a:p>
        </p:txBody>
      </p:sp>
    </p:spTree>
    <p:extLst>
      <p:ext uri="{BB962C8B-B14F-4D97-AF65-F5344CB8AC3E}">
        <p14:creationId xmlns:p14="http://schemas.microsoft.com/office/powerpoint/2010/main" val="3792504935"/>
      </p:ext>
    </p:extLst>
  </p:cSld>
  <p:clrMapOvr>
    <a:masterClrMapping/>
  </p:clrMapOvr>
</p:sld>
</file>

<file path=ppt/theme/theme1.xml><?xml version="1.0" encoding="utf-8"?>
<a:theme xmlns:a="http://schemas.openxmlformats.org/drawingml/2006/main" name="Office Theme">
  <a:themeElements>
    <a:clrScheme name="Emerald">
      <a:dk1>
        <a:srgbClr val="007179"/>
      </a:dk1>
      <a:lt1>
        <a:srgbClr val="7F7F7F"/>
      </a:lt1>
      <a:dk2>
        <a:srgbClr val="074D56"/>
      </a:dk2>
      <a:lt2>
        <a:srgbClr val="E7E6E6"/>
      </a:lt2>
      <a:accent1>
        <a:srgbClr val="007179"/>
      </a:accent1>
      <a:accent2>
        <a:srgbClr val="00A8B5"/>
      </a:accent2>
      <a:accent3>
        <a:srgbClr val="DCDD2C"/>
      </a:accent3>
      <a:accent4>
        <a:srgbClr val="2E1A47"/>
      </a:accent4>
      <a:accent5>
        <a:srgbClr val="280071"/>
      </a:accent5>
      <a:accent6>
        <a:srgbClr val="93328E"/>
      </a:accent6>
      <a:hlink>
        <a:srgbClr val="00A8B5"/>
      </a:hlink>
      <a:folHlink>
        <a:srgbClr val="007179"/>
      </a:folHlink>
    </a:clrScheme>
    <a:fontScheme name="Custom 1">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erald_publishing" id="{3AB33E6E-13A0-4B36-80D4-860CC8B9DA3F}" vid="{CCD7838C-ADAA-4A69-A64A-6912950148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7">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FE05FC12-5D15-4CCD-AD29-8893F63F0185}">
  <we:reference id="fa000000002" version="1.0.0.0" store="en-us" storeType="FirstParty"/>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E225A8589D12E488F074F58BCB8D280" ma:contentTypeVersion="9" ma:contentTypeDescription="Create a new document." ma:contentTypeScope="" ma:versionID="3a8ff3d3e001062b442ee6f8d4d74f09">
  <xsd:schema xmlns:xsd="http://www.w3.org/2001/XMLSchema" xmlns:xs="http://www.w3.org/2001/XMLSchema" xmlns:p="http://schemas.microsoft.com/office/2006/metadata/properties" xmlns:ns2="fe5ec76c-c7c7-4f9d-bc1a-3cc9c4b3b3cf" targetNamespace="http://schemas.microsoft.com/office/2006/metadata/properties" ma:root="true" ma:fieldsID="58fe649a12c49b276a4a613afdad76d6" ns2:_="">
    <xsd:import namespace="fe5ec76c-c7c7-4f9d-bc1a-3cc9c4b3b3c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5ec76c-c7c7-4f9d-bc1a-3cc9c4b3b3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F45411-71FE-4CB9-8467-562F3452AA44}">
  <ds:schemaRefs>
    <ds:schemaRef ds:uri="http://schemas.microsoft.com/office/2006/documentManagement/types"/>
    <ds:schemaRef ds:uri="3e2d29a5-21d2-4a0c-9f53-fe532eed86f5"/>
    <ds:schemaRef ds:uri="http://purl.org/dc/dcmitype/"/>
    <ds:schemaRef ds:uri="http://purl.org/dc/elements/1.1/"/>
    <ds:schemaRef ds:uri="http://schemas.microsoft.com/office/infopath/2007/PartnerControls"/>
    <ds:schemaRef ds:uri="http://schemas.openxmlformats.org/package/2006/metadata/core-properties"/>
    <ds:schemaRef ds:uri="http://purl.org/dc/term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BD1827D-9D98-46E5-B9DD-9051DFC13F9D}">
  <ds:schemaRefs>
    <ds:schemaRef ds:uri="http://schemas.microsoft.com/sharepoint/v3/contenttype/forms"/>
  </ds:schemaRefs>
</ds:datastoreItem>
</file>

<file path=customXml/itemProps3.xml><?xml version="1.0" encoding="utf-8"?>
<ds:datastoreItem xmlns:ds="http://schemas.openxmlformats.org/officeDocument/2006/customXml" ds:itemID="{EC54CD49-BCDB-4539-82AA-EC16453BC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5ec76c-c7c7-4f9d-bc1a-3cc9c4b3b3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44048</TotalTime>
  <Words>656</Words>
  <Application>Microsoft Office PowerPoint</Application>
  <PresentationFormat>Widescreen</PresentationFormat>
  <Paragraphs>32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Georgia</vt:lpstr>
      <vt:lpstr>Museo</vt:lpstr>
      <vt:lpstr>Wingdings</vt:lpstr>
      <vt:lpstr>Office Theme</vt:lpstr>
      <vt:lpstr>Why Emotional Literacy is important for both teachers and Black Boys</vt:lpstr>
      <vt:lpstr>PowerPoint Presentation</vt:lpstr>
      <vt:lpstr>PowerPoint Presentation</vt:lpstr>
      <vt:lpstr>PowerPoint Presentation</vt:lpstr>
      <vt:lpstr>How to define Emotional Literacy and The Importance of Cultural Competence</vt:lpstr>
      <vt:lpstr>Emotional Literacy and the Non-Cognitive Aspects of Learning</vt:lpstr>
      <vt:lpstr>New Technology to help choose emotions: The Teacher Empathy/Emotional Literacy Reflective Interactive Tool and App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 Tracking Proposal</dc:title>
  <dc:creator>Trisha Parsotam</dc:creator>
  <cp:lastModifiedBy>Kevin Wiltshire</cp:lastModifiedBy>
  <cp:revision>476</cp:revision>
  <cp:lastPrinted>2019-06-04T08:50:08Z</cp:lastPrinted>
  <dcterms:created xsi:type="dcterms:W3CDTF">2018-09-14T17:22:30Z</dcterms:created>
  <dcterms:modified xsi:type="dcterms:W3CDTF">2022-01-11T17:02:40Z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0x010100AE225A8589D12E488F074F58BCB8D280</vt:lpwstr>
  </property>
</Properties>
</file>